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Playfair Display"/>
      <p:regular r:id="rId38"/>
      <p:bold r:id="rId39"/>
      <p:italic r:id="rId40"/>
      <p:boldItalic r:id="rId41"/>
    </p:embeddedFont>
    <p:embeddedFont>
      <p:font typeface="Merriweather Light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Livvic"/>
      <p:regular r:id="rId50"/>
      <p:bold r:id="rId51"/>
      <p:italic r:id="rId52"/>
      <p:boldItalic r:id="rId53"/>
    </p:embeddedFont>
    <p:embeddedFont>
      <p:font typeface="Merriweather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italic.fntdata"/><Relationship Id="rId42" Type="http://schemas.openxmlformats.org/officeDocument/2006/relationships/font" Target="fonts/MerriweatherLight-regular.fntdata"/><Relationship Id="rId41" Type="http://schemas.openxmlformats.org/officeDocument/2006/relationships/font" Target="fonts/PlayfairDisplay-boldItalic.fntdata"/><Relationship Id="rId44" Type="http://schemas.openxmlformats.org/officeDocument/2006/relationships/font" Target="fonts/MerriweatherLight-italic.fntdata"/><Relationship Id="rId43" Type="http://schemas.openxmlformats.org/officeDocument/2006/relationships/font" Target="fonts/MerriweatherLight-bold.fntdata"/><Relationship Id="rId46" Type="http://schemas.openxmlformats.org/officeDocument/2006/relationships/font" Target="fonts/Lato-regular.fntdata"/><Relationship Id="rId45" Type="http://schemas.openxmlformats.org/officeDocument/2006/relationships/font" Target="fonts/Merriweather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PlayfairDisplay-bold.fntdata"/><Relationship Id="rId38" Type="http://schemas.openxmlformats.org/officeDocument/2006/relationships/font" Target="fonts/PlayfairDisplay-regular.fntdata"/><Relationship Id="rId61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ivvic-bold.fntdata"/><Relationship Id="rId50" Type="http://schemas.openxmlformats.org/officeDocument/2006/relationships/font" Target="fonts/Livvic-regular.fntdata"/><Relationship Id="rId53" Type="http://schemas.openxmlformats.org/officeDocument/2006/relationships/font" Target="fonts/Livvic-boldItalic.fntdata"/><Relationship Id="rId52" Type="http://schemas.openxmlformats.org/officeDocument/2006/relationships/font" Target="fonts/Livvic-italic.fntdata"/><Relationship Id="rId11" Type="http://schemas.openxmlformats.org/officeDocument/2006/relationships/slide" Target="slides/slide6.xml"/><Relationship Id="rId55" Type="http://schemas.openxmlformats.org/officeDocument/2006/relationships/font" Target="fonts/Merriweather-bold.fntdata"/><Relationship Id="rId10" Type="http://schemas.openxmlformats.org/officeDocument/2006/relationships/slide" Target="slides/slide5.xml"/><Relationship Id="rId54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57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56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bold.fntdata"/><Relationship Id="rId14" Type="http://schemas.openxmlformats.org/officeDocument/2006/relationships/slide" Target="slides/slide9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sets.bwbx.io/images/users/iqjWHBFdfxIU/iIyhX7NhHHoA/v1/1200x-1.png" TargetMode="External"/><Relationship Id="rId3" Type="http://schemas.openxmlformats.org/officeDocument/2006/relationships/hyperlink" Target="https://www.arkansasonline.com/news/2023/feb/24/amendment-proposed-for-bill-ending-affirmative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source.org/wp-content/uploads/2020/10/freshmenCHart.png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academyadvocate.com/wp-content/uploads/2019/01/affirmativeactions-900x624.png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amihighnews.com/wp-content/uploads/2021/02/option-1.jpeg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ximages.newyork1.vip.townnews.com/jackcentral.org/content/tncms/assets/v3/editorial/7/53/75330f3c-195b-11eb-a75f-c7e4fe5f5a64/5f99d37064b01.image.jpg?resize=400%2C296" TargetMode="External"/><Relationship Id="rId3" Type="http://schemas.openxmlformats.org/officeDocument/2006/relationships/hyperlink" Target="https://www.diycollegerankings.com/wp-content/uploads/2014/01/Colleges-for-Asian-Students-fb.jpg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f5b7220353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f5b7220353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5b7220353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5b7220353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16fbf3b2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16fbf3b2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16fbf3b2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16fbf3b2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666ecb11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b666ecb11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666ecb1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666ecb1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Supreme court cases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https://assets.bwbx.io/images/users/iqjWHBFdfxIU/iIyhX7NhHHoA/v1/1200x-1.png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https://www.arkansasonline.com/news/2023/feb/24/amendment-proposed-for-bill-ending-affirmative/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666ecb11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666ecb11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5b7220353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5b7220353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16fbf3b2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16fbf3b2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https://edsource.org/wp-content/uploads/2020/10/freshmenCHart.png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16fbf3b2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16fbf3b2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https://theacademyadvocate.com/wp-content/uploads/2019/01/affirmativeactions-900x624.png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https://www.justgreatlawyers.com/images/2da94379a38e65fb92735751aa852c9a29ded8da.png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666ecb11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666ecb11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16fbf3b2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16fbf3b2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16fbf3b2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16fbf3b2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16fbf3b2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16fbf3b2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https://miamihighnews.com/wp-content/uploads/2021/02/option-1.jpeg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http://www.pvphsnews.com/wp-content/uploads/2014/03/infographic.png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666ecb11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b666ecb11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https://www.chieflearningofficer.com/wp-content/uploads/2019/12/DI.jpg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b666ecb11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b666ecb11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16fbf3b2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16fbf3b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16fbf3b2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16fbf3b2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b666ecb11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b666ecb11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https://www.execunet.com/fair-equitable-compensation-foundation-hr-programs/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16fbf3b2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16fbf3b2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666ecb11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b666ecb11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497ff4e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497ff4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b666ecb11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b666ecb11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497ff4e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497ff4e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https://bloximages.newyork1.vip.townnews.com/jackcentral.org/content/tncms/assets/v3/editorial/7/53/75330f3c-195b-11eb-a75f-c7e4fe5f5a64/5f99d37064b01.image.jpg?resize=400%2C296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https://www.diycollegerankings.com/wp-content/uploads/2014/01/Colleges-for-Asian-Students-fb.jpg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b666ecb113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b666ecb113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5b7220353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5b7220353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16fbf3b2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16fbf3b2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aadi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5b722035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5b722035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aadi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ctrTitle"/>
          </p:nvPr>
        </p:nvSpPr>
        <p:spPr>
          <a:xfrm>
            <a:off x="0" y="4450350"/>
            <a:ext cx="5018100" cy="6933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   Affirmative Action</a:t>
            </a:r>
            <a:endParaRPr sz="42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5018100" y="4793850"/>
            <a:ext cx="4125900" cy="3498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by Aadi Shah, Jacob Horne, Joel Mathew, Pranav Golla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192750" y="4609775"/>
            <a:ext cx="39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8161500" y="0"/>
            <a:ext cx="9825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RaceFiles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501175" y="82835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Ethical </a:t>
            </a:r>
            <a:endParaRPr sz="6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Concerns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5491275" y="1585550"/>
            <a:ext cx="3593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 sz="120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133" name="Google Shape;133;p23"/>
          <p:cNvCxnSpPr/>
          <p:nvPr/>
        </p:nvCxnSpPr>
        <p:spPr>
          <a:xfrm>
            <a:off x="5191375" y="506750"/>
            <a:ext cx="22500" cy="4189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</a:t>
            </a:r>
            <a:r>
              <a:rPr lang="en"/>
              <a:t>LENS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0" l="0" r="1458" t="11394"/>
          <a:stretch/>
        </p:blipFill>
        <p:spPr>
          <a:xfrm>
            <a:off x="4313000" y="305500"/>
            <a:ext cx="4607501" cy="41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4370875"/>
            <a:ext cx="4089475" cy="5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725" y="1423350"/>
            <a:ext cx="4008202" cy="300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Research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800" y="1017450"/>
            <a:ext cx="6573975" cy="384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501175" y="82835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Social </a:t>
            </a:r>
            <a:endParaRPr sz="6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</a:t>
            </a:r>
            <a:r>
              <a:rPr lang="en" sz="6000">
                <a:solidFill>
                  <a:schemeClr val="lt1"/>
                </a:solidFill>
              </a:rPr>
              <a:t>mplications</a:t>
            </a:r>
            <a:endParaRPr sz="6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5491275" y="1585550"/>
            <a:ext cx="3593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sz="120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154" name="Google Shape;154;p26"/>
          <p:cNvCxnSpPr/>
          <p:nvPr/>
        </p:nvCxnSpPr>
        <p:spPr>
          <a:xfrm>
            <a:off x="5191375" y="506750"/>
            <a:ext cx="22500" cy="4189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Ethnicity-Based Admissions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75" y="1373425"/>
            <a:ext cx="3997674" cy="292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449" y="1337375"/>
            <a:ext cx="451485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143475" y="4337750"/>
            <a:ext cx="62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BWBX.io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4404675" y="4415450"/>
            <a:ext cx="47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ArkansasOnline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Asian American Discrimination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evidence against the poor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ratings of Asian applicants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Asian Americans missed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opportunities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475" y="1396525"/>
            <a:ext cx="4390328" cy="292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4512625" y="4480225"/>
            <a:ext cx="46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 Jazeera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501175" y="82835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Economic </a:t>
            </a:r>
            <a:endParaRPr sz="6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Limitations</a:t>
            </a:r>
            <a:r>
              <a:rPr lang="en" sz="6000">
                <a:solidFill>
                  <a:schemeClr val="lt1"/>
                </a:solidFill>
              </a:rPr>
              <a:t> 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5491275" y="1585550"/>
            <a:ext cx="3593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04</a:t>
            </a:r>
            <a:endParaRPr sz="120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178" name="Google Shape;178;p29"/>
          <p:cNvCxnSpPr/>
          <p:nvPr/>
        </p:nvCxnSpPr>
        <p:spPr>
          <a:xfrm>
            <a:off x="4990125" y="477000"/>
            <a:ext cx="22500" cy="4189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5" y="747000"/>
            <a:ext cx="8148125" cy="413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2249225" y="237650"/>
            <a:ext cx="48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7409700" y="4252300"/>
            <a:ext cx="17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EdSource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30"/>
          <p:cNvSpPr txBox="1"/>
          <p:nvPr>
            <p:ph type="title"/>
          </p:nvPr>
        </p:nvSpPr>
        <p:spPr>
          <a:xfrm>
            <a:off x="161738" y="1247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Overrepresentation and Model Minority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0" y="432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Harder to get into college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Harder to get jobs &amp; promotions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limits professional opportunities 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50" y="2087710"/>
            <a:ext cx="3615725" cy="250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4">
            <a:alphaModFix/>
          </a:blip>
          <a:srcRect b="10856" l="11175" r="5366" t="7823"/>
          <a:stretch/>
        </p:blipFill>
        <p:spPr>
          <a:xfrm>
            <a:off x="5041650" y="727738"/>
            <a:ext cx="3615725" cy="28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689350" y="4594600"/>
            <a:ext cx="58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AcademyAdvocate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5545200" y="3554125"/>
            <a:ext cx="37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JustGreatLawyers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1"/>
          <p:cNvSpPr txBox="1"/>
          <p:nvPr>
            <p:ph type="title"/>
          </p:nvPr>
        </p:nvSpPr>
        <p:spPr>
          <a:xfrm>
            <a:off x="230600" y="2392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Effects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776600" y="82835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Potential Solutions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5491275" y="1585550"/>
            <a:ext cx="3593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05</a:t>
            </a:r>
            <a:endParaRPr sz="120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203" name="Google Shape;203;p32"/>
          <p:cNvCxnSpPr/>
          <p:nvPr/>
        </p:nvCxnSpPr>
        <p:spPr>
          <a:xfrm>
            <a:off x="5191375" y="506750"/>
            <a:ext cx="22500" cy="4189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13" y="692000"/>
            <a:ext cx="7871576" cy="4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08650" y="76400"/>
            <a:ext cx="86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Undergraduate enrollment in degree-granting postsecondary institutions, by race/ethnicity and nonresident alien status: Fall 2009 and Fall 2020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7513800" y="4674550"/>
            <a:ext cx="16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BestColleges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114150" y="828025"/>
            <a:ext cx="4128900" cy="3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More suitable to helping the least fortunate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More universal/acceptable idea to help the poor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Statistically more effective in </a:t>
            </a:r>
            <a:r>
              <a:rPr lang="en"/>
              <a:t>reducing</a:t>
            </a:r>
            <a:r>
              <a:rPr lang="en"/>
              <a:t> poverty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Does not solve racial discrimination in admissions</a:t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950" y="1021687"/>
            <a:ext cx="5330232" cy="34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/>
        </p:nvSpPr>
        <p:spPr>
          <a:xfrm>
            <a:off x="0" y="0"/>
            <a:ext cx="9144000" cy="56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Economic Based Affirmative Action</a:t>
            </a:r>
            <a:endParaRPr b="1" sz="25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70975" y="84600"/>
            <a:ext cx="58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629" y="1264642"/>
            <a:ext cx="3206670" cy="2444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50" y="1149637"/>
            <a:ext cx="3398801" cy="28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/>
          <p:nvPr/>
        </p:nvSpPr>
        <p:spPr>
          <a:xfrm>
            <a:off x="6537917" y="1374886"/>
            <a:ext cx="1380600" cy="6618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5">
            <a:alphaModFix/>
          </a:blip>
          <a:srcRect b="0" l="2496" r="0" t="5953"/>
          <a:stretch/>
        </p:blipFill>
        <p:spPr>
          <a:xfrm>
            <a:off x="1300975" y="1307113"/>
            <a:ext cx="1468325" cy="4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0" y="0"/>
            <a:ext cx="9144000" cy="56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Eliminating Affirmative Action Completely</a:t>
            </a:r>
            <a:endParaRPr b="1" sz="25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3997675" y="2283175"/>
            <a:ext cx="1297800" cy="4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364950" y="4166500"/>
            <a:ext cx="58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Miami High News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6113250" y="3842425"/>
            <a:ext cx="58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PVPHSNews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70975" y="84600"/>
            <a:ext cx="58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725" y="1064624"/>
            <a:ext cx="4760025" cy="31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4034725" y="4298400"/>
            <a:ext cx="58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Chief Learning Officer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5"/>
          <p:cNvSpPr txBox="1"/>
          <p:nvPr>
            <p:ph type="title"/>
          </p:nvPr>
        </p:nvSpPr>
        <p:spPr>
          <a:xfrm>
            <a:off x="230600" y="2392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and Limitations</a:t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5940600" y="973550"/>
            <a:ext cx="3041100" cy="3132000"/>
          </a:xfrm>
          <a:prstGeom prst="noSmoking">
            <a:avLst>
              <a:gd fmla="val 18750" name="adj"/>
            </a:avLst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230600" y="1064625"/>
            <a:ext cx="353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make it harder for underrepresented minority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Decrease diversity in colleges and businesses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776600" y="82835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Final     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Solution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5491275" y="1585550"/>
            <a:ext cx="3593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06</a:t>
            </a:r>
            <a:endParaRPr sz="120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240" name="Google Shape;240;p36"/>
          <p:cNvCxnSpPr/>
          <p:nvPr/>
        </p:nvCxnSpPr>
        <p:spPr>
          <a:xfrm>
            <a:off x="5191375" y="506750"/>
            <a:ext cx="22500" cy="4189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Solution</a:t>
            </a:r>
            <a:endParaRPr/>
          </a:p>
        </p:txBody>
      </p:sp>
      <p:sp>
        <p:nvSpPr>
          <p:cNvPr id="246" name="Google Shape;246;p37"/>
          <p:cNvSpPr txBox="1"/>
          <p:nvPr/>
        </p:nvSpPr>
        <p:spPr>
          <a:xfrm>
            <a:off x="496600" y="1122750"/>
            <a:ext cx="3130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Elimination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of race-based affirmative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action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system</a:t>
            </a:r>
            <a:b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Creation of class-based affirmative action system</a:t>
            </a:r>
            <a:b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Implementation of a merit-based support program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475" y="707100"/>
            <a:ext cx="2663550" cy="17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 rotWithShape="1">
          <a:blip r:embed="rId4">
            <a:alphaModFix/>
          </a:blip>
          <a:srcRect b="13114" l="19986" r="51682" t="36522"/>
          <a:stretch/>
        </p:blipFill>
        <p:spPr>
          <a:xfrm>
            <a:off x="3829125" y="1970875"/>
            <a:ext cx="1991024" cy="1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 rotWithShape="1">
          <a:blip r:embed="rId5">
            <a:alphaModFix/>
          </a:blip>
          <a:srcRect b="13161" l="50799" r="10121" t="19724"/>
          <a:stretch/>
        </p:blipFill>
        <p:spPr>
          <a:xfrm>
            <a:off x="6572800" y="2809950"/>
            <a:ext cx="1682100" cy="19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425175"/>
            <a:ext cx="4857601" cy="27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000" y="1845975"/>
            <a:ext cx="3619098" cy="189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to Action</a:t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11700" y="1152475"/>
            <a:ext cx="324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Class-based affirmative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Merit-based affirmative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Fair and equitable opportunity to 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3825" y="1089000"/>
            <a:ext cx="4978474" cy="31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 txBox="1"/>
          <p:nvPr/>
        </p:nvSpPr>
        <p:spPr>
          <a:xfrm>
            <a:off x="5203550" y="4168675"/>
            <a:ext cx="42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Execunet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68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“Conflicted Views of Affirmative Action.” </a:t>
            </a:r>
            <a:r>
              <a:rPr i="1" lang="en" sz="4368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Pew Research Center</a:t>
            </a:r>
            <a:r>
              <a:rPr lang="en" sz="4368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14 May 2003, https://www.pewresearch.org/politics/2003/05/14/conflicted-views-of-affirmative-action/. Accessed 13 February 2023.</a:t>
            </a:r>
            <a:endParaRPr sz="4368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68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Gómez, Vianney. “As courts weigh affirmative action, how Americans view college admissions factors.” </a:t>
            </a:r>
            <a:r>
              <a:rPr i="1" lang="en" sz="4368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Pew Research Center</a:t>
            </a:r>
            <a:r>
              <a:rPr lang="en" sz="4368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26 April 2022, https://www.pewresearch.org/fact-tank/2022/04/26/u-s-public-continues-to-view-grades-test-scores-as-top-factors-in-college-admissions/. Accessed 13 February 2023.</a:t>
            </a:r>
            <a:endParaRPr sz="4368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6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McGee, Vanesha. “How Will the End of Affirmative Action Impact Black and Latino/a Students?” </a:t>
            </a:r>
            <a:r>
              <a:rPr i="1" lang="en" sz="436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BestColleges</a:t>
            </a:r>
            <a:r>
              <a:rPr lang="en" sz="436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17 August 2022, https://www.bestcolleges.com/blog/how-will-the-end-of-affirmative-action-impact-black-and-latino-students/. Accessed 26 January 2023.</a:t>
            </a:r>
            <a:endParaRPr sz="436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6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Bleemer, Zachary. “Publications | Center for Studies in Higher Education.” Cshe.berkeley.edu, Aug. 2020, cshe.berkeley.edu/publications/affirmative-action-mismatch-and-economic-mobility-after-california%E2%80%99s-proposition-209.</a:t>
            </a:r>
            <a:endParaRPr sz="436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6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Chin, Margaret. “Asian Americans, Bamboo Ceilings, and Affirmative Action.” Contexts, vol. 15, no. 1, 2016, pp. 70–73, www.jstor.org/stable/pdf/26370351.pdf?refreqid=excelsior%3Afe8957a3d11ec82b88d6209bb3016f12&amp;ab_segments=0%2FSYC-6744_basic_search%2Fcontrol&amp;origin=. Accessed 27 Jan. 2023.</a:t>
            </a:r>
            <a:endParaRPr sz="436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6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6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6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 (contd)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Dearing, Eric &amp; Toma, E. (2007). “The Effects of Affirmative Action on Employment Outcomes of African Americans and Asian Americans.” Journal of Human Resources, 42(1), pp. 121-144.</a:t>
            </a:r>
            <a:endParaRPr sz="11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Hyun-Joo, Jane, et al. "The Model Minority Stereotype: An Examination of Asian Americans and Education." Journal of Educational Issues of Language Minority Students, vol. 29, 2010, pp. 53-68.</a:t>
            </a:r>
            <a:endParaRPr sz="11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Merriam-Webster. “Merriam-Webster Dictionary.” Merriam-Webster.com, Merriam-Webster, 2022, www.merriam-webster.com/.</a:t>
            </a:r>
            <a:endParaRPr sz="11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Thomas, R. Roosevelt. “Affirmative Action: From the Perspective of Diversity.” </a:t>
            </a:r>
            <a:r>
              <a:rPr i="1"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Phylon (1960-)</a:t>
            </a: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11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vol. 49, no. 3/4, 2001, pp. 99–136. </a:t>
            </a:r>
            <a:r>
              <a:rPr i="1"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https://doi.org/10.2307/3132624. Accessed 27 Jan. 2023.</a:t>
            </a:r>
            <a:endParaRPr sz="11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Schuck, Peter H. “Affirmative Action: Past, Present, and Future.” </a:t>
            </a:r>
            <a:r>
              <a:rPr i="1"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Yale Law &amp; Policy Review</a:t>
            </a: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11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vol. 20, no. 1, 2002, pp. 1–96. </a:t>
            </a:r>
            <a:r>
              <a:rPr i="1"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JSTOR</a:t>
            </a:r>
            <a:r>
              <a:rPr lang="en" sz="11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http://www.jstor.org/stable/41308517. Accessed 27 Jan. 2023.</a:t>
            </a:r>
            <a:endParaRPr sz="11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Kang, Jay Caspian. “Where Does Affirmative Action Leave Asian-Americans?” </a:t>
            </a:r>
            <a:r>
              <a:rPr i="1" lang="en" sz="115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New York Times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29 July 2021, https://www.nytimes.com/2019/08/28/magazine/where-does-affirmative-action-leave-asian-americans.html. Accessed 27 January 2023.</a:t>
            </a:r>
            <a:endParaRPr sz="11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9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Affirmative Action as: “the use of policies, legislation, programs, and procedures to improve the educational or employment opportunities of members of certain demographic groups (such as minority groups, women, and older people) as a remedy to the effects of long-standing discrimination against such groups” (Merriam-Webster).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925" y="2506475"/>
            <a:ext cx="3204073" cy="24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6488250" y="4545000"/>
            <a:ext cx="26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African American Registry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Affirmative-Action based Discrimination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44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Detrimental to the majority</a:t>
            </a:r>
            <a:endParaRPr sz="20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Employee discrimination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Lawsuits against corporations</a:t>
            </a:r>
            <a:endParaRPr sz="18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025" y="1306375"/>
            <a:ext cx="4391274" cy="32934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4572000" y="4663750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Atlantic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900" y="1813675"/>
            <a:ext cx="4140275" cy="30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075"/>
            <a:ext cx="4773801" cy="24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1900050" y="226725"/>
            <a:ext cx="874500" cy="798900"/>
          </a:xfrm>
          <a:prstGeom prst="noSmoking">
            <a:avLst>
              <a:gd fmla="val 1875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800150" y="465475"/>
            <a:ext cx="874500" cy="798900"/>
          </a:xfrm>
          <a:prstGeom prst="noSmoking">
            <a:avLst>
              <a:gd fmla="val 1875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194325" y="2806900"/>
            <a:ext cx="62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Bloximages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818900" y="1770500"/>
            <a:ext cx="3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DIYCollegeRankings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1048800" y="1371150"/>
            <a:ext cx="7046400" cy="2401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what extent does affirmative action affect the professional opportunity of statistically overrepresented minority groups?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501175" y="82835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Political and Historical Significance</a:t>
            </a:r>
            <a:r>
              <a:rPr lang="en" sz="6000">
                <a:solidFill>
                  <a:schemeClr val="lt1"/>
                </a:solidFill>
              </a:rPr>
              <a:t> 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5491275" y="1585550"/>
            <a:ext cx="3593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sz="120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990125" y="477000"/>
            <a:ext cx="22500" cy="4189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Significance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387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Affirmative Action </a:t>
            </a:r>
            <a:r>
              <a:rPr i="1" lang="en" sz="1829"/>
              <a:t>intended</a:t>
            </a:r>
            <a:r>
              <a:rPr lang="en" sz="1829"/>
              <a:t> to increase ethnic diversity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Universities used it to limit the number of overrepresented minorities instead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Similarly, overrepresented minorities are hindered at the executive level of companies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45663" r="0" t="0"/>
          <a:stretch/>
        </p:blipFill>
        <p:spPr>
          <a:xfrm>
            <a:off x="5007375" y="945025"/>
            <a:ext cx="3391099" cy="36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Unrest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675" y="1017450"/>
            <a:ext cx="3795374" cy="28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75" y="1293175"/>
            <a:ext cx="3926451" cy="184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482975" y="3335000"/>
            <a:ext cx="45147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Font typeface="Lato"/>
              <a:buChar char="●"/>
            </a:pPr>
            <a:r>
              <a:rPr lang="en" sz="182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 states have banned affirmative action</a:t>
            </a:r>
            <a:br>
              <a:rPr lang="en" sz="182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829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0"/>
              <a:buFont typeface="Lato"/>
              <a:buChar char="●"/>
            </a:pPr>
            <a:r>
              <a:rPr lang="en" sz="1829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Current opposition against affirmative action is growing stronger</a:t>
            </a:r>
            <a:endParaRPr sz="1829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